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3"/>
    <p:sldMasterId id="2147493635" r:id="rId4"/>
    <p:sldMasterId id="2147493647" r:id="rId5"/>
  </p:sldMasterIdLst>
  <p:notesMasterIdLst>
    <p:notesMasterId r:id="rId21"/>
  </p:notesMasterIdLst>
  <p:sldIdLst>
    <p:sldId id="256" r:id="rId6"/>
    <p:sldId id="303" r:id="rId7"/>
    <p:sldId id="292" r:id="rId8"/>
    <p:sldId id="308" r:id="rId9"/>
    <p:sldId id="309" r:id="rId10"/>
    <p:sldId id="304" r:id="rId11"/>
    <p:sldId id="305" r:id="rId12"/>
    <p:sldId id="306" r:id="rId13"/>
    <p:sldId id="307" r:id="rId14"/>
    <p:sldId id="310" r:id="rId15"/>
    <p:sldId id="312" r:id="rId16"/>
    <p:sldId id="316" r:id="rId17"/>
    <p:sldId id="311" r:id="rId18"/>
    <p:sldId id="313" r:id="rId19"/>
    <p:sldId id="314" r:id="rId20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35881-E01C-4859-ADB9-8E999B0848A2}" v="181" dt="2024-05-09T02:37:39.158"/>
    <p1510:client id="{73C8A30A-757F-4597-9437-DDE71405A241}" v="13" dt="2024-05-09T18:16:07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1131" y="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73C8A30A-757F-4597-9437-DDE71405A241}"/>
    <pc:docChg chg="undo custSel delSld modSld">
      <pc:chgData name="James Chapman" userId="3c8adc9b184aeb7d" providerId="LiveId" clId="{73C8A30A-757F-4597-9437-DDE71405A241}" dt="2024-05-09T18:16:14.176" v="254" actId="20577"/>
      <pc:docMkLst>
        <pc:docMk/>
      </pc:docMkLst>
      <pc:sldChg chg="addSp delSp modSp mod">
        <pc:chgData name="James Chapman" userId="3c8adc9b184aeb7d" providerId="LiveId" clId="{73C8A30A-757F-4597-9437-DDE71405A241}" dt="2024-05-09T18:15:34.587" v="232" actId="20577"/>
        <pc:sldMkLst>
          <pc:docMk/>
          <pc:sldMk cId="492451578" sldId="307"/>
        </pc:sldMkLst>
        <pc:spChg chg="add del">
          <ac:chgData name="James Chapman" userId="3c8adc9b184aeb7d" providerId="LiveId" clId="{73C8A30A-757F-4597-9437-DDE71405A241}" dt="2024-05-09T18:15:17.046" v="230" actId="22"/>
          <ac:spMkLst>
            <pc:docMk/>
            <pc:sldMk cId="492451578" sldId="307"/>
            <ac:spMk id="13" creationId="{D2712775-5A6C-96D1-BD40-902B9F022DED}"/>
          </ac:spMkLst>
        </pc:spChg>
        <pc:spChg chg="add mod">
          <ac:chgData name="James Chapman" userId="3c8adc9b184aeb7d" providerId="LiveId" clId="{73C8A30A-757F-4597-9437-DDE71405A241}" dt="2024-05-09T18:15:34.587" v="232" actId="20577"/>
          <ac:spMkLst>
            <pc:docMk/>
            <pc:sldMk cId="492451578" sldId="307"/>
            <ac:spMk id="14" creationId="{E3C1ED9B-8408-9604-00EE-9A3E29150316}"/>
          </ac:spMkLst>
        </pc:spChg>
      </pc:sldChg>
      <pc:sldChg chg="addSp modSp mod">
        <pc:chgData name="James Chapman" userId="3c8adc9b184aeb7d" providerId="LiveId" clId="{73C8A30A-757F-4597-9437-DDE71405A241}" dt="2024-05-09T18:15:40.393" v="235" actId="20577"/>
        <pc:sldMkLst>
          <pc:docMk/>
          <pc:sldMk cId="340015356" sldId="310"/>
        </pc:sldMkLst>
        <pc:spChg chg="add mod">
          <ac:chgData name="James Chapman" userId="3c8adc9b184aeb7d" providerId="LiveId" clId="{73C8A30A-757F-4597-9437-DDE71405A241}" dt="2024-05-09T18:15:40.393" v="235" actId="20577"/>
          <ac:spMkLst>
            <pc:docMk/>
            <pc:sldMk cId="340015356" sldId="310"/>
            <ac:spMk id="3" creationId="{56F5234B-BC73-069D-0A7B-6D3CB724066B}"/>
          </ac:spMkLst>
        </pc:spChg>
      </pc:sldChg>
      <pc:sldChg chg="addSp modSp mod">
        <pc:chgData name="James Chapman" userId="3c8adc9b184aeb7d" providerId="LiveId" clId="{73C8A30A-757F-4597-9437-DDE71405A241}" dt="2024-05-09T18:15:57.681" v="246" actId="20577"/>
        <pc:sldMkLst>
          <pc:docMk/>
          <pc:sldMk cId="474194032" sldId="311"/>
        </pc:sldMkLst>
        <pc:spChg chg="add mod">
          <ac:chgData name="James Chapman" userId="3c8adc9b184aeb7d" providerId="LiveId" clId="{73C8A30A-757F-4597-9437-DDE71405A241}" dt="2024-05-09T17:43:16.144" v="10" actId="767"/>
          <ac:spMkLst>
            <pc:docMk/>
            <pc:sldMk cId="474194032" sldId="311"/>
            <ac:spMk id="3" creationId="{089CB3F9-B1E5-D51B-A0C9-A13BA6167022}"/>
          </ac:spMkLst>
        </pc:spChg>
        <pc:spChg chg="add mod">
          <ac:chgData name="James Chapman" userId="3c8adc9b184aeb7d" providerId="LiveId" clId="{73C8A30A-757F-4597-9437-DDE71405A241}" dt="2024-05-09T17:43:35.389" v="12" actId="207"/>
          <ac:spMkLst>
            <pc:docMk/>
            <pc:sldMk cId="474194032" sldId="311"/>
            <ac:spMk id="4" creationId="{6AF21559-77C1-137F-2BB4-B1805D3B2BA9}"/>
          </ac:spMkLst>
        </pc:spChg>
        <pc:spChg chg="add mod">
          <ac:chgData name="James Chapman" userId="3c8adc9b184aeb7d" providerId="LiveId" clId="{73C8A30A-757F-4597-9437-DDE71405A241}" dt="2024-05-09T18:15:57.681" v="246" actId="20577"/>
          <ac:spMkLst>
            <pc:docMk/>
            <pc:sldMk cId="474194032" sldId="311"/>
            <ac:spMk id="6" creationId="{FAA99A62-8F28-CD65-4660-807E4D83A693}"/>
          </ac:spMkLst>
        </pc:spChg>
        <pc:spChg chg="mod">
          <ac:chgData name="James Chapman" userId="3c8adc9b184aeb7d" providerId="LiveId" clId="{73C8A30A-757F-4597-9437-DDE71405A241}" dt="2024-05-09T17:43:00.243" v="9" actId="20577"/>
          <ac:spMkLst>
            <pc:docMk/>
            <pc:sldMk cId="474194032" sldId="311"/>
            <ac:spMk id="7" creationId="{E35FF8EA-8439-BA58-328A-A20F58BA9427}"/>
          </ac:spMkLst>
        </pc:spChg>
      </pc:sldChg>
      <pc:sldChg chg="addSp modSp mod">
        <pc:chgData name="James Chapman" userId="3c8adc9b184aeb7d" providerId="LiveId" clId="{73C8A30A-757F-4597-9437-DDE71405A241}" dt="2024-05-09T18:15:47.271" v="239" actId="20577"/>
        <pc:sldMkLst>
          <pc:docMk/>
          <pc:sldMk cId="4127316540" sldId="312"/>
        </pc:sldMkLst>
        <pc:spChg chg="add mod">
          <ac:chgData name="James Chapman" userId="3c8adc9b184aeb7d" providerId="LiveId" clId="{73C8A30A-757F-4597-9437-DDE71405A241}" dt="2024-05-09T18:15:47.271" v="239" actId="20577"/>
          <ac:spMkLst>
            <pc:docMk/>
            <pc:sldMk cId="4127316540" sldId="312"/>
            <ac:spMk id="3" creationId="{955C9DC4-0CE0-F7C2-867B-C6563A660EBD}"/>
          </ac:spMkLst>
        </pc:spChg>
      </pc:sldChg>
      <pc:sldChg chg="addSp modSp mod">
        <pc:chgData name="James Chapman" userId="3c8adc9b184aeb7d" providerId="LiveId" clId="{73C8A30A-757F-4597-9437-DDE71405A241}" dt="2024-05-09T18:16:05.147" v="251" actId="20577"/>
        <pc:sldMkLst>
          <pc:docMk/>
          <pc:sldMk cId="687602496" sldId="313"/>
        </pc:sldMkLst>
        <pc:spChg chg="mod">
          <ac:chgData name="James Chapman" userId="3c8adc9b184aeb7d" providerId="LiveId" clId="{73C8A30A-757F-4597-9437-DDE71405A241}" dt="2024-05-09T18:12:19.963" v="217" actId="20577"/>
          <ac:spMkLst>
            <pc:docMk/>
            <pc:sldMk cId="687602496" sldId="313"/>
            <ac:spMk id="2" creationId="{6E42C2A6-D2E4-D27C-448F-085F90722D91}"/>
          </ac:spMkLst>
        </pc:spChg>
        <pc:spChg chg="add mod">
          <ac:chgData name="James Chapman" userId="3c8adc9b184aeb7d" providerId="LiveId" clId="{73C8A30A-757F-4597-9437-DDE71405A241}" dt="2024-05-09T18:16:05.147" v="251" actId="20577"/>
          <ac:spMkLst>
            <pc:docMk/>
            <pc:sldMk cId="687602496" sldId="313"/>
            <ac:spMk id="5" creationId="{C94FAA22-0652-7EAE-878D-A1929ED0B512}"/>
          </ac:spMkLst>
        </pc:spChg>
        <pc:spChg chg="mod">
          <ac:chgData name="James Chapman" userId="3c8adc9b184aeb7d" providerId="LiveId" clId="{73C8A30A-757F-4597-9437-DDE71405A241}" dt="2024-05-09T18:13:05.263" v="227" actId="13926"/>
          <ac:spMkLst>
            <pc:docMk/>
            <pc:sldMk cId="687602496" sldId="313"/>
            <ac:spMk id="6" creationId="{8F722032-BD2C-7BC9-D033-4E89EA68C4ED}"/>
          </ac:spMkLst>
        </pc:spChg>
        <pc:picChg chg="add mod">
          <ac:chgData name="James Chapman" userId="3c8adc9b184aeb7d" providerId="LiveId" clId="{73C8A30A-757F-4597-9437-DDE71405A241}" dt="2024-05-09T17:51:27.835" v="21" actId="14100"/>
          <ac:picMkLst>
            <pc:docMk/>
            <pc:sldMk cId="687602496" sldId="313"/>
            <ac:picMk id="4" creationId="{C5356BE9-07AB-489C-E81F-502AD8ACBD61}"/>
          </ac:picMkLst>
        </pc:picChg>
      </pc:sldChg>
      <pc:sldChg chg="addSp modSp mod">
        <pc:chgData name="James Chapman" userId="3c8adc9b184aeb7d" providerId="LiveId" clId="{73C8A30A-757F-4597-9437-DDE71405A241}" dt="2024-05-09T18:16:14.176" v="254" actId="20577"/>
        <pc:sldMkLst>
          <pc:docMk/>
          <pc:sldMk cId="876763061" sldId="314"/>
        </pc:sldMkLst>
        <pc:spChg chg="add mod">
          <ac:chgData name="James Chapman" userId="3c8adc9b184aeb7d" providerId="LiveId" clId="{73C8A30A-757F-4597-9437-DDE71405A241}" dt="2024-05-09T18:16:14.176" v="254" actId="20577"/>
          <ac:spMkLst>
            <pc:docMk/>
            <pc:sldMk cId="876763061" sldId="314"/>
            <ac:spMk id="3" creationId="{104E1B40-65A6-6633-644A-C74DD81AC4E8}"/>
          </ac:spMkLst>
        </pc:spChg>
      </pc:sldChg>
      <pc:sldChg chg="del">
        <pc:chgData name="James Chapman" userId="3c8adc9b184aeb7d" providerId="LiveId" clId="{73C8A30A-757F-4597-9437-DDE71405A241}" dt="2024-05-09T18:14:55.932" v="228" actId="47"/>
        <pc:sldMkLst>
          <pc:docMk/>
          <pc:sldMk cId="2825359172" sldId="315"/>
        </pc:sldMkLst>
      </pc:sldChg>
      <pc:sldChg chg="addSp delSp modSp mod">
        <pc:chgData name="James Chapman" userId="3c8adc9b184aeb7d" providerId="LiveId" clId="{73C8A30A-757F-4597-9437-DDE71405A241}" dt="2024-05-09T18:15:50.117" v="241" actId="478"/>
        <pc:sldMkLst>
          <pc:docMk/>
          <pc:sldMk cId="2472383842" sldId="316"/>
        </pc:sldMkLst>
        <pc:spChg chg="add del mod">
          <ac:chgData name="James Chapman" userId="3c8adc9b184aeb7d" providerId="LiveId" clId="{73C8A30A-757F-4597-9437-DDE71405A241}" dt="2024-05-09T18:15:50.117" v="241" actId="478"/>
          <ac:spMkLst>
            <pc:docMk/>
            <pc:sldMk cId="2472383842" sldId="316"/>
            <ac:spMk id="2" creationId="{23CB85DD-8805-919C-E97B-BCB6AA460E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E65F84-C4C0-724A-AAC1-2C57BDCFE5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F3A2-ADD7-2B41-A657-8A60273446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A1EC1B7-81C4-41FF-A846-0198B9309330}" type="datetimeFigureOut">
              <a:rPr lang="en-US"/>
              <a:pPr>
                <a:defRPr/>
              </a:pPr>
              <a:t>5/9/2024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0448EE-5A73-D44B-98AF-21C04E59A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89E621-FCEE-A946-A479-3F7426D4F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6E6A1-4118-DF4C-941B-9B9DEF810F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5D0A3-B269-DF4A-9965-EF3591E01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1568E92-7494-460C-ADA4-CF1C982C50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8FE46-C7F8-4D62-A14C-91FA83264220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13104-7467-4556-9733-500B0385F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00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8CDB5-9269-4827-8475-55A3336E3937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434E1-B1C4-4F66-9D51-3FA8118C8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73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67CE6-6385-44DE-96C2-C2F45DFF7AC5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209AC-43E2-4228-A7D2-4733D3893D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721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063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876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279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955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267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257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914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39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4" y="583323"/>
            <a:ext cx="8158655" cy="4803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144" y="1292772"/>
            <a:ext cx="8158656" cy="3301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7FB83-5BE0-4CCE-96B3-58F57E113CAA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005FE-A482-482F-AD36-CB34E432DB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413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068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895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078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090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510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213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987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752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109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49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ABB1E-3935-49FA-BE30-7563E8EAAE16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F9F9-C203-4D20-9658-12166AA9B5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955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54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439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62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24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6A142-9F62-46AA-9B31-1D9C67C9E0E2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5B5E4-5FEA-4870-A9C8-75FFE9368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34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EA16D-C011-4A22-9E79-96B68311D9D4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CB9B-9672-4AC2-ACED-745B310E7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97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3909"/>
            <a:ext cx="8229600" cy="5197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02816-019F-49C0-8E8A-90542B6AE4CF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AF362-CFCC-4CD0-BF32-F2C59E4C5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14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58597-21CE-4016-959A-D7C3FFF5260E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2C9E1-F76D-4FD6-AAE5-639B3DFF48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67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28882-87D2-4740-9128-03FA0078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8D8AD-F2C1-4A79-AE1D-4622EF410FE6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B87C6-90BB-0B49-8793-7650626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EB9F5-FE33-AC41-A21E-8C178CB6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E0BEB-497F-42D6-9A69-DA8491B6F650}" type="slidenum">
              <a:rPr lang="en-US" altLang="en-US"/>
              <a:pPr>
                <a:defRPr/>
              </a:pPr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3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0C2FD-F423-487A-8100-089F69CBA8C9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2C1E-F150-4321-B7B5-A4DB306E2B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65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331C-0ED9-3240-8B4A-E52C8FEC9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D5BE020-6F4C-4B08-A295-C5D5DEA7A711}" type="datetimeFigureOut">
              <a:rPr lang="en-US" altLang="en-US"/>
              <a:pPr>
                <a:defRPr/>
              </a:pPr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2B53-D47E-484B-AF2A-C2E6B44A8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7284-732F-9D47-9A7A-A93ECC05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2EA1F1D-7C4F-4F37-9744-CB9A033C2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24" r:id="rId1"/>
    <p:sldLayoutId id="2147493625" r:id="rId2"/>
    <p:sldLayoutId id="2147493626" r:id="rId3"/>
    <p:sldLayoutId id="2147493627" r:id="rId4"/>
    <p:sldLayoutId id="2147493628" r:id="rId5"/>
    <p:sldLayoutId id="2147493629" r:id="rId6"/>
    <p:sldLayoutId id="2147493630" r:id="rId7"/>
    <p:sldLayoutId id="2147493634" r:id="rId8"/>
    <p:sldLayoutId id="2147493631" r:id="rId9"/>
    <p:sldLayoutId id="2147493632" r:id="rId10"/>
    <p:sldLayoutId id="214749363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charset="0"/>
          <a:ea typeface="MS PGothic" panose="020B0600070205080204" pitchFamily="34" charset="-128"/>
          <a:cs typeface="Lucida Sans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Lucida Sans"/>
          <a:ea typeface="MS PGothic" panose="020B0600070205080204" pitchFamily="34" charset="-128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24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21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8" r:id="rId1"/>
    <p:sldLayoutId id="2147493649" r:id="rId2"/>
    <p:sldLayoutId id="2147493650" r:id="rId3"/>
    <p:sldLayoutId id="2147493651" r:id="rId4"/>
    <p:sldLayoutId id="2147493652" r:id="rId5"/>
    <p:sldLayoutId id="2147493653" r:id="rId6"/>
    <p:sldLayoutId id="2147493654" r:id="rId7"/>
    <p:sldLayoutId id="2147493655" r:id="rId8"/>
    <p:sldLayoutId id="2147493656" r:id="rId9"/>
    <p:sldLayoutId id="2147493657" r:id="rId10"/>
    <p:sldLayoutId id="2147493658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ustybric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mesChapmanNV/NFL_database/blob/main/src/sql/Sample%20Queries/Venue.sql" TargetMode="External"/><Relationship Id="rId13" Type="http://schemas.openxmlformats.org/officeDocument/2006/relationships/hyperlink" Target="https://github.com/JamesChapmanNV/NFL_database/blob/main/src/sql/Sample%20Queries/AthleteReceivingStats.sql" TargetMode="External"/><Relationship Id="rId18" Type="http://schemas.openxmlformats.org/officeDocument/2006/relationships/hyperlink" Target="https://github.com/JamesChapmanNV/NFL_database/blob/main/src/sql/Sample%20Queries/TeamRecords.sql" TargetMode="External"/><Relationship Id="rId3" Type="http://schemas.openxmlformats.org/officeDocument/2006/relationships/hyperlink" Target="https://github.com/JamesChapmanNV/NFL_database/blob/main/src/sql/Sample%20Queries/Games.sql" TargetMode="External"/><Relationship Id="rId7" Type="http://schemas.openxmlformats.org/officeDocument/2006/relationships/hyperlink" Target="https://github.com/JamesChapmanNV/NFL_database/blob/main/src/sql/Sample%20Queries/TopComebackWins.sql" TargetMode="External"/><Relationship Id="rId12" Type="http://schemas.openxmlformats.org/officeDocument/2006/relationships/hyperlink" Target="https://github.com/JamesChapmanNV/NFL_database/blob/main/src/sql/Sample%20Queries/WeeklyReceivingStats.sql" TargetMode="External"/><Relationship Id="rId17" Type="http://schemas.openxmlformats.org/officeDocument/2006/relationships/hyperlink" Target="https://github.com/JamesChapmanNV/NFL_database/blob/main/src/sql/Sample%20Queries/Scores.sql" TargetMode="External"/><Relationship Id="rId2" Type="http://schemas.openxmlformats.org/officeDocument/2006/relationships/hyperlink" Target="https://github.com/JamesChapmanNV/NFL_database/blob/main/src/sql/Sample%20Queries/Attendance.sql" TargetMode="External"/><Relationship Id="rId16" Type="http://schemas.openxmlformats.org/officeDocument/2006/relationships/hyperlink" Target="https://github.com/JamesChapmanNV/NFL_database/blob/main/src/sql/Sample%20Queries/PlayerGamePlays.sql" TargetMode="External"/><Relationship Id="rId20" Type="http://schemas.openxmlformats.org/officeDocument/2006/relationships/hyperlink" Target="https://github.com/JamesChapmanNV/NFL_database/blob/main/src/sql/Sample%20Queries/AvgPtsGrassIndoor.sql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JamesChapmanNV/NFL_database/blob/main/src/sql/Sample%20Queries/Top5TeamAttendance.sql" TargetMode="External"/><Relationship Id="rId11" Type="http://schemas.openxmlformats.org/officeDocument/2006/relationships/hyperlink" Target="https://github.com/JamesChapmanNV/NFL_database/blob/main/src/sql/Sample%20Queries/TeamRivals.sql" TargetMode="External"/><Relationship Id="rId5" Type="http://schemas.openxmlformats.org/officeDocument/2006/relationships/hyperlink" Target="https://github.com/JamesChapmanNV/NFL_database/blob/main/src/sql/Sample%20Queries/Statistics.sql" TargetMode="External"/><Relationship Id="rId15" Type="http://schemas.openxmlformats.org/officeDocument/2006/relationships/hyperlink" Target="https://github.com/JamesChapmanNV/NFL_database/blob/main/src/sql/Sample%20Queries/Passing.sql" TargetMode="External"/><Relationship Id="rId10" Type="http://schemas.openxmlformats.org/officeDocument/2006/relationships/hyperlink" Target="https://github.com/JamesChapmanNV/NFL_database/blob/main/src/sql/Sample%20Queries/HomeFieldAdvantage.sql" TargetMode="External"/><Relationship Id="rId19" Type="http://schemas.openxmlformats.org/officeDocument/2006/relationships/hyperlink" Target="https://github.com/JamesChapmanNV/NFL_database/blob/main/src/sql/Sample%20Queries/TeamPostSeasonGameCount.sql" TargetMode="External"/><Relationship Id="rId4" Type="http://schemas.openxmlformats.org/officeDocument/2006/relationships/hyperlink" Target="https://github.com/JamesChapmanNV/NFL_database/blob/main/src/sql/Sample%20Queries/Players.sql" TargetMode="External"/><Relationship Id="rId9" Type="http://schemas.openxmlformats.org/officeDocument/2006/relationships/hyperlink" Target="https://github.com/JamesChapmanNV/NFL_database/blob/main/src/sql/Sample%20Queries/PercentFilled.sql" TargetMode="External"/><Relationship Id="rId14" Type="http://schemas.openxmlformats.org/officeDocument/2006/relationships/hyperlink" Target="https://github.com/JamesChapmanNV/NFL_database/blob/main/src/sql/Sample%20Queries/FirstQuarterGreater.sq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ChapmanNV/NFL_database" TargetMode="Externa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4" name="Rectangle 1434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itle 3"/>
          <p:cNvSpPr>
            <a:spLocks noGrp="1"/>
          </p:cNvSpPr>
          <p:nvPr>
            <p:ph type="ctrTitle"/>
          </p:nvPr>
        </p:nvSpPr>
        <p:spPr>
          <a:xfrm>
            <a:off x="3973321" y="480060"/>
            <a:ext cx="4688333" cy="2674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4100">
                <a:latin typeface="Lucida Sans" panose="020B0602030504020204" pitchFamily="34" charset="0"/>
                <a:cs typeface="Lucida Sans" panose="020B0602030504020204" pitchFamily="34" charset="0"/>
              </a:rPr>
              <a:t>NFL Database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9A6A3-F0B6-4E4A-8A2A-58347A509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320" y="3477006"/>
            <a:ext cx="4688333" cy="1179576"/>
          </a:xfrm>
        </p:spPr>
        <p:txBody>
          <a:bodyPr rtlCol="0">
            <a:normAutofit/>
          </a:bodyPr>
          <a:lstStyle/>
          <a:p>
            <a:pPr algn="l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None/>
              <a:defRPr/>
            </a:pPr>
            <a:r>
              <a:rPr lang="en-US" sz="2200">
                <a:ea typeface="+mn-ea"/>
              </a:rPr>
              <a:t>Vishnu Bondalakunta</a:t>
            </a:r>
          </a:p>
          <a:p>
            <a:pPr algn="l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None/>
              <a:defRPr/>
            </a:pPr>
            <a:r>
              <a:rPr lang="en-US" sz="2200">
                <a:ea typeface="+mn-ea"/>
              </a:rPr>
              <a:t>Charles </a:t>
            </a:r>
            <a:r>
              <a:rPr lang="en-US" sz="2200" err="1">
                <a:ea typeface="+mn-ea"/>
              </a:rPr>
              <a:t>Zumbaugh</a:t>
            </a:r>
            <a:endParaRPr lang="en-US" sz="2200">
              <a:ea typeface="+mn-ea"/>
            </a:endParaRPr>
          </a:p>
          <a:p>
            <a:pPr algn="l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None/>
              <a:defRPr/>
            </a:pPr>
            <a:r>
              <a:rPr lang="en-US" sz="2200">
                <a:ea typeface="+mn-ea"/>
              </a:rPr>
              <a:t>James Chapman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32146-5811-C47D-677F-7D628D28D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0" r="6852" b="2"/>
          <a:stretch/>
        </p:blipFill>
        <p:spPr>
          <a:xfrm>
            <a:off x="20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34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3306950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1D26-DEA1-653C-C833-5B07FEAB2C03}"/>
              </a:ext>
            </a:extLst>
          </p:cNvPr>
          <p:cNvSpPr txBox="1"/>
          <p:nvPr/>
        </p:nvSpPr>
        <p:spPr>
          <a:xfrm>
            <a:off x="904341" y="4866501"/>
            <a:ext cx="224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Flickr: </a:t>
            </a:r>
            <a:r>
              <a:rPr lang="en-US" sz="1200" dirty="0">
                <a:hlinkClick r:id="rId3" tooltip="Go to Barry Schwartz’s photostream"/>
              </a:rPr>
              <a:t>Barry Schwartz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6" y="69385"/>
            <a:ext cx="8229600" cy="457200"/>
          </a:xfrm>
        </p:spPr>
        <p:txBody>
          <a:bodyPr/>
          <a:lstStyle/>
          <a:p>
            <a:pPr algn="ctr"/>
            <a:r>
              <a:rPr lang="en-US" dirty="0"/>
              <a:t>Schema - 11 tables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22032-BD2C-7BC9-D033-4E89EA68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62" y="1016254"/>
            <a:ext cx="8864075" cy="339407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Teams		(</a:t>
            </a:r>
            <a:r>
              <a:rPr lang="en-US" sz="1400" b="0" i="0" u="sng" strike="noStrike" baseline="0" dirty="0">
                <a:latin typeface="LMRoman10-Regular"/>
              </a:rPr>
              <a:t>team_name</a:t>
            </a:r>
            <a:r>
              <a:rPr lang="en-US" sz="1400" b="0" i="0" u="none" strike="noStrike" baseline="0" dirty="0">
                <a:latin typeface="LMRoman10-Regular"/>
              </a:rPr>
              <a:t>, location, abbreviation, </a:t>
            </a:r>
            <a:r>
              <a:rPr lang="en-US" sz="1400" b="0" i="1" u="none" strike="noStrike" baseline="0" dirty="0">
                <a:latin typeface="LMRoman10-Regular"/>
              </a:rPr>
              <a:t>venue_name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primary_color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secondary_color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Venues		(</a:t>
            </a:r>
            <a:r>
              <a:rPr lang="en-US" sz="1400" b="0" i="0" u="sng" strike="noStrike" baseline="0" dirty="0">
                <a:latin typeface="LMRoman10-Regular"/>
              </a:rPr>
              <a:t>venue_name</a:t>
            </a:r>
            <a:r>
              <a:rPr lang="en-US" sz="1400" b="0" i="0" u="none" strike="noStrike" baseline="0" dirty="0">
                <a:latin typeface="LMRoman10-Regular"/>
              </a:rPr>
              <a:t>, capacity, city, state, grass, indoor)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Games		(</a:t>
            </a:r>
            <a:r>
              <a:rPr lang="en-US" sz="1400" b="0" u="sng" strike="noStrike" baseline="0" dirty="0">
                <a:latin typeface="LMRoman10-Regular"/>
              </a:rPr>
              <a:t>game_id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1" u="none" strike="noStrike" baseline="0" dirty="0">
                <a:latin typeface="LMRoman10-Regular"/>
              </a:rPr>
              <a:t>date</a:t>
            </a:r>
            <a:r>
              <a:rPr lang="en-US" sz="1400" b="0" i="0" u="none" strike="noStrike" baseline="0" dirty="0">
                <a:latin typeface="LMRoman10-Regular"/>
              </a:rPr>
              <a:t>, attendance, </a:t>
            </a:r>
            <a:r>
              <a:rPr lang="en-US" sz="1400" b="0" i="1" u="none" strike="noStrike" baseline="0" dirty="0" err="1">
                <a:latin typeface="LMRoman10-Regular"/>
              </a:rPr>
              <a:t>home_team_name</a:t>
            </a:r>
            <a:r>
              <a:rPr lang="en-US" sz="1400" b="0" i="1" u="none" strike="noStrike" baseline="0" dirty="0">
                <a:latin typeface="LMRoman10-Regular"/>
              </a:rPr>
              <a:t>, </a:t>
            </a:r>
            <a:r>
              <a:rPr lang="en-US" sz="1400" b="0" i="1" u="none" strike="noStrike" baseline="0" dirty="0" err="1">
                <a:latin typeface="LMRoman10-Regular"/>
              </a:rPr>
              <a:t>away_team_name</a:t>
            </a:r>
            <a:r>
              <a:rPr lang="en-US" sz="1400" b="0" i="1" u="none" strike="noStrike" baseline="0" dirty="0">
                <a:latin typeface="LMRoman10-Regular"/>
              </a:rPr>
              <a:t>, venue_name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utc_time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algn="l"/>
            <a:r>
              <a:rPr lang="en-US" sz="1400" b="0" i="0" u="none" strike="noStrike" baseline="0" dirty="0" err="1">
                <a:latin typeface="LMRoman10-Regular"/>
              </a:rPr>
              <a:t>Season_dates</a:t>
            </a:r>
            <a:r>
              <a:rPr lang="en-US" sz="1400" b="0" i="0" u="none" strike="noStrike" baseline="0" dirty="0">
                <a:latin typeface="LMRoman10-Regular"/>
              </a:rPr>
              <a:t>	(</a:t>
            </a:r>
            <a:r>
              <a:rPr lang="en-US" sz="1400" b="0" i="0" u="sng" strike="noStrike" baseline="0" dirty="0">
                <a:latin typeface="LMRoman10-Regular"/>
              </a:rPr>
              <a:t>date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season_year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season_type</a:t>
            </a:r>
            <a:r>
              <a:rPr lang="en-US" sz="1400" b="0" i="0" u="none" strike="noStrike" baseline="0" dirty="0">
                <a:latin typeface="LMRoman10-Regular"/>
              </a:rPr>
              <a:t>, week)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Athletes	(</a:t>
            </a:r>
            <a:r>
              <a:rPr lang="en-US" sz="1400" b="0" i="0" u="sng" strike="noStrike" baseline="0" dirty="0" err="1">
                <a:latin typeface="LMRoman10-Regular"/>
              </a:rPr>
              <a:t>athlete_id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first_name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last_name</a:t>
            </a:r>
            <a:r>
              <a:rPr lang="en-US" sz="1400" b="0" i="0" u="none" strike="noStrike" baseline="0" dirty="0">
                <a:latin typeface="LMRoman10-Regular"/>
              </a:rPr>
              <a:t>, dob, height, weight, </a:t>
            </a:r>
            <a:r>
              <a:rPr lang="en-US" sz="1400" b="0" i="0" u="none" strike="noStrike" baseline="0" dirty="0" err="1">
                <a:latin typeface="LMRoman10-Regular"/>
              </a:rPr>
              <a:t>birth_city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birth_state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Positions</a:t>
            </a:r>
            <a:r>
              <a:rPr lang="en-US" sz="1400" dirty="0">
                <a:latin typeface="LMRoman10-Regular"/>
              </a:rPr>
              <a:t> 	</a:t>
            </a:r>
            <a:r>
              <a:rPr lang="en-US" sz="1400" b="0" i="0" u="none" strike="noStrike" baseline="0" dirty="0">
                <a:latin typeface="LMRoman10-Regular"/>
              </a:rPr>
              <a:t>(</a:t>
            </a:r>
            <a:r>
              <a:rPr lang="en-US" sz="1400" b="0" i="0" u="sng" strike="noStrike" baseline="0" dirty="0" err="1">
                <a:latin typeface="LMRoman10-Regular"/>
              </a:rPr>
              <a:t>position_name</a:t>
            </a:r>
            <a:r>
              <a:rPr lang="en-US" sz="1400" b="0" i="0" u="none" strike="noStrike" baseline="0" dirty="0">
                <a:latin typeface="LMRoman10-Regular"/>
              </a:rPr>
              <a:t>, abbreviation, platoon)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Rosters		(</a:t>
            </a:r>
            <a:r>
              <a:rPr lang="en-US" sz="1400" b="0" i="0" u="sng" strike="noStrike" baseline="0" dirty="0" err="1">
                <a:latin typeface="LMRoman10-Regular"/>
              </a:rPr>
              <a:t>team_name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athlete_id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position_name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start_date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end_date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algn="l"/>
            <a:r>
              <a:rPr lang="en-US" sz="1400" b="0" i="0" u="none" strike="noStrike" baseline="0" dirty="0" err="1">
                <a:latin typeface="LMRoman10-Regular"/>
              </a:rPr>
              <a:t>Linescores</a:t>
            </a:r>
            <a:r>
              <a:rPr lang="en-US" sz="1400" b="0" i="0" u="none" strike="noStrike" baseline="0" dirty="0">
                <a:latin typeface="LMRoman10-Regular"/>
              </a:rPr>
              <a:t>	(</a:t>
            </a:r>
            <a:r>
              <a:rPr lang="en-US" sz="1400" b="0" i="0" u="sng" strike="noStrike" baseline="0" dirty="0" err="1">
                <a:latin typeface="LMRoman10-Regular"/>
              </a:rPr>
              <a:t>team_name</a:t>
            </a:r>
            <a:r>
              <a:rPr lang="en-US" sz="1400" b="0" i="0" u="sng" strike="noStrike" baseline="0" dirty="0">
                <a:latin typeface="LMRoman10-Regular"/>
              </a:rPr>
              <a:t>, </a:t>
            </a:r>
            <a:r>
              <a:rPr lang="en-US" sz="1400" b="0" i="0" u="sng" strike="noStrike" baseline="0" dirty="0" err="1">
                <a:latin typeface="LMRoman10-Regular"/>
              </a:rPr>
              <a:t>game_id</a:t>
            </a:r>
            <a:r>
              <a:rPr lang="en-US" sz="1400" b="0" i="0" u="sng" strike="noStrike" baseline="0" dirty="0">
                <a:latin typeface="LMRoman10-Regular"/>
              </a:rPr>
              <a:t>, quarter</a:t>
            </a:r>
            <a:r>
              <a:rPr lang="en-US" sz="1400" b="0" i="0" u="none" strike="noStrike" baseline="0" dirty="0">
                <a:latin typeface="LMRoman10-Regular"/>
              </a:rPr>
              <a:t>, score)</a:t>
            </a:r>
          </a:p>
          <a:p>
            <a:pPr algn="l"/>
            <a:r>
              <a:rPr lang="en-US" sz="1400" b="0" i="0" u="none" strike="noStrike" baseline="0" dirty="0">
                <a:latin typeface="LMRoman10-Regular"/>
              </a:rPr>
              <a:t>Plays		(</a:t>
            </a:r>
            <a:r>
              <a:rPr lang="en-US" sz="1400" b="0" i="0" u="sng" strike="noStrike" baseline="0" dirty="0" err="1">
                <a:latin typeface="LMRoman10-Regular"/>
              </a:rPr>
              <a:t>play_id</a:t>
            </a:r>
            <a:r>
              <a:rPr lang="en-US" sz="1400" b="0" i="0" u="none" strike="noStrike" baseline="0" dirty="0">
                <a:latin typeface="LMRoman10-Regular"/>
              </a:rPr>
              <a:t>, quarter, yards, </a:t>
            </a:r>
            <a:r>
              <a:rPr lang="en-US" sz="1400" b="0" i="0" u="none" strike="noStrike" baseline="0" dirty="0" err="1">
                <a:latin typeface="LMRoman10-Regular"/>
              </a:rPr>
              <a:t>score_value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play_type</a:t>
            </a:r>
            <a:r>
              <a:rPr lang="en-US" sz="1400" b="0" i="0" u="none" strike="noStrike" baseline="0" dirty="0">
                <a:latin typeface="LMRoman10-Regular"/>
              </a:rPr>
              <a:t>, text, </a:t>
            </a:r>
            <a:r>
              <a:rPr lang="en-US" sz="1400" b="0" i="0" u="none" strike="noStrike" baseline="0" dirty="0" err="1">
                <a:latin typeface="LMRoman10-Regular"/>
              </a:rPr>
              <a:t>seconds_remaining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start_down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end_down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algn="l"/>
            <a:r>
              <a:rPr lang="en-US" sz="1400" b="0" i="0" u="none" strike="noStrike" baseline="0" dirty="0" err="1">
                <a:latin typeface="LMRoman10-Regular"/>
              </a:rPr>
              <a:t>Player_Plays</a:t>
            </a:r>
            <a:r>
              <a:rPr lang="en-US" sz="1400" b="0" i="0" u="none" strike="noStrike" baseline="0" dirty="0">
                <a:latin typeface="LMRoman10-Regular"/>
              </a:rPr>
              <a:t>	(</a:t>
            </a:r>
            <a:r>
              <a:rPr lang="en-US" sz="1400" b="0" i="0" u="sng" strike="noStrike" baseline="0" dirty="0" err="1">
                <a:latin typeface="LMRoman10-Regular"/>
              </a:rPr>
              <a:t>play_id</a:t>
            </a:r>
            <a:r>
              <a:rPr lang="en-US" sz="1400" b="0" i="0" u="sng" strike="noStrike" baseline="0" dirty="0">
                <a:latin typeface="LMRoman10-Regular"/>
              </a:rPr>
              <a:t>, </a:t>
            </a:r>
            <a:r>
              <a:rPr lang="en-US" sz="1400" b="0" i="0" u="sng" strike="noStrike" baseline="0" dirty="0" err="1">
                <a:latin typeface="LMRoman10-Regular"/>
              </a:rPr>
              <a:t>player_id</a:t>
            </a:r>
            <a:r>
              <a:rPr lang="en-US" sz="1400" b="0" i="0" u="sng" strike="noStrike" baseline="0" dirty="0">
                <a:latin typeface="LMRoman10-Regular"/>
              </a:rPr>
              <a:t>, game_id</a:t>
            </a:r>
            <a:r>
              <a:rPr lang="en-US" sz="1400" b="0" i="0" u="none" strike="noStrike" baseline="0" dirty="0">
                <a:latin typeface="LMRoman10-Regular"/>
              </a:rPr>
              <a:t>, type)</a:t>
            </a:r>
          </a:p>
          <a:p>
            <a:r>
              <a:rPr lang="en-US" sz="1400" b="0" i="0" u="none" strike="noStrike" baseline="0" dirty="0">
                <a:latin typeface="LMRoman10-Regular"/>
              </a:rPr>
              <a:t>Users		(</a:t>
            </a:r>
            <a:r>
              <a:rPr lang="en-US" sz="1400" b="0" i="0" u="sng" strike="noStrike" baseline="0" dirty="0">
                <a:latin typeface="LMRoman10-Regular"/>
              </a:rPr>
              <a:t>uid</a:t>
            </a:r>
            <a:r>
              <a:rPr lang="en-US" sz="1400" b="0" i="0" u="none" strike="noStrike" baseline="0" dirty="0">
                <a:latin typeface="LMRoman10-Regular"/>
              </a:rPr>
              <a:t>, username, password, </a:t>
            </a:r>
            <a:r>
              <a:rPr lang="en-US" sz="1400" b="0" i="0" u="none" strike="noStrike" baseline="0" dirty="0" err="1">
                <a:latin typeface="LMRoman10-Regular"/>
              </a:rPr>
              <a:t>first_name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last_name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0" u="none" strike="noStrike" baseline="0" dirty="0" err="1">
                <a:latin typeface="LMRoman10-Regular"/>
              </a:rPr>
              <a:t>created_on</a:t>
            </a:r>
            <a:r>
              <a:rPr lang="en-US" sz="1400" b="0" i="0" u="none" strike="noStrike" baseline="0" dirty="0">
                <a:latin typeface="LMRoman10-Regular"/>
              </a:rPr>
              <a:t>, </a:t>
            </a:r>
            <a:r>
              <a:rPr lang="en-US" sz="1400" b="0" i="1" u="none" strike="noStrike" baseline="0" dirty="0" err="1">
                <a:latin typeface="LMRoman10-Regular"/>
              </a:rPr>
              <a:t>fav_team_name</a:t>
            </a:r>
            <a:r>
              <a:rPr lang="en-US" sz="1400" b="0" i="1" u="none" strike="noStrike" baseline="0" dirty="0">
                <a:latin typeface="LMRoman10-Regular"/>
              </a:rPr>
              <a:t>, </a:t>
            </a:r>
            <a:r>
              <a:rPr lang="en-US" sz="1400" b="0" i="1" u="none" strike="noStrike" baseline="0" dirty="0" err="1">
                <a:latin typeface="LMRoman10-Regular"/>
              </a:rPr>
              <a:t>fav_athlete_id</a:t>
            </a:r>
            <a:r>
              <a:rPr lang="en-US" sz="1400" b="0" i="0" u="none" strike="noStrike" baseline="0" dirty="0">
                <a:latin typeface="LMRoman10-Regular"/>
              </a:rPr>
              <a:t>)</a:t>
            </a:r>
          </a:p>
          <a:p>
            <a:pPr marL="0" indent="0" algn="l">
              <a:buNone/>
            </a:pPr>
            <a:endParaRPr lang="en-US" sz="1400" b="0" i="0" u="none" strike="noStrike" baseline="0" dirty="0">
              <a:latin typeface="LMRoman10-Regular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6F5234B-BC73-069D-0A7B-6D3CB724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001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385"/>
            <a:ext cx="8229600" cy="457200"/>
          </a:xfrm>
        </p:spPr>
        <p:txBody>
          <a:bodyPr/>
          <a:lstStyle/>
          <a:p>
            <a:pPr algn="ctr"/>
            <a:r>
              <a:rPr lang="en-US" dirty="0"/>
              <a:t>Entity-Relation-Diagram</a:t>
            </a:r>
          </a:p>
        </p:txBody>
      </p:sp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BCFC5240-D892-32EC-C860-594C2BD9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4574" y="766587"/>
            <a:ext cx="3661214" cy="3807752"/>
          </a:xfr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55C9DC4-0CE0-F7C2-867B-C6563A66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2731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9E07A-7BD2-9EF0-9170-5931A88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9" name="Content Placeholder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697A84-9451-4E91-7559-741C4265C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44" y="436642"/>
            <a:ext cx="6245456" cy="4426088"/>
          </a:xfrm>
        </p:spPr>
      </p:pic>
    </p:spTree>
    <p:extLst>
      <p:ext uri="{BB962C8B-B14F-4D97-AF65-F5344CB8AC3E}">
        <p14:creationId xmlns:p14="http://schemas.microsoft.com/office/powerpoint/2010/main" val="247238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385"/>
            <a:ext cx="8229600" cy="457200"/>
          </a:xfrm>
        </p:spPr>
        <p:txBody>
          <a:bodyPr/>
          <a:lstStyle/>
          <a:p>
            <a:pPr algn="ctr"/>
            <a:r>
              <a:rPr lang="en-US" dirty="0"/>
              <a:t>Indexes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BF97FC-E85E-C1EC-BC95-EB89CE62D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985678"/>
              </p:ext>
            </p:extLst>
          </p:nvPr>
        </p:nvGraphicFramePr>
        <p:xfrm>
          <a:off x="5379835" y="649705"/>
          <a:ext cx="2955749" cy="3938112"/>
        </p:xfrm>
        <a:graphic>
          <a:graphicData uri="http://schemas.openxmlformats.org/drawingml/2006/table">
            <a:tbl>
              <a:tblPr/>
              <a:tblGrid>
                <a:gridCol w="2023046">
                  <a:extLst>
                    <a:ext uri="{9D8B030D-6E8A-4147-A177-3AD203B41FA5}">
                      <a16:colId xmlns:a16="http://schemas.microsoft.com/office/drawing/2014/main" val="1081438300"/>
                    </a:ext>
                  </a:extLst>
                </a:gridCol>
                <a:gridCol w="518897">
                  <a:extLst>
                    <a:ext uri="{9D8B030D-6E8A-4147-A177-3AD203B41FA5}">
                      <a16:colId xmlns:a16="http://schemas.microsoft.com/office/drawing/2014/main" val="2323882640"/>
                    </a:ext>
                  </a:extLst>
                </a:gridCol>
                <a:gridCol w="413806">
                  <a:extLst>
                    <a:ext uri="{9D8B030D-6E8A-4147-A177-3AD203B41FA5}">
                      <a16:colId xmlns:a16="http://schemas.microsoft.com/office/drawing/2014/main" val="1798276059"/>
                    </a:ext>
                  </a:extLst>
                </a:gridCol>
              </a:tblGrid>
              <a:tr h="1926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QUERY NAME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ms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01469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2"/>
                        </a:rPr>
                        <a:t>Attendance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31.505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34.814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773558"/>
                  </a:ext>
                </a:extLst>
              </a:tr>
              <a:tr h="158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3"/>
                        </a:rPr>
                        <a:t>Games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9.602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0.415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55527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4"/>
                        </a:rPr>
                        <a:t>Players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10.884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11.801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497431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5"/>
                        </a:rPr>
                        <a:t>Statistics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59.195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17.559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005888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6"/>
                        </a:rPr>
                        <a:t>Top5TeamAttendance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21.212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24.291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61385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 err="1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7"/>
                        </a:rPr>
                        <a:t>TopComebackWins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43.464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44.694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807959"/>
                  </a:ext>
                </a:extLst>
              </a:tr>
              <a:tr h="158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8"/>
                        </a:rPr>
                        <a:t>Venue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0.189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27804"/>
                  </a:ext>
                </a:extLst>
              </a:tr>
              <a:tr h="158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9"/>
                        </a:rPr>
                        <a:t>PercentFilled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233953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0"/>
                        </a:rPr>
                        <a:t>HomeFieldAdvantage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47.462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46.354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768805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1"/>
                        </a:rPr>
                        <a:t>TeamRivals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36.069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36.02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98947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2"/>
                        </a:rPr>
                        <a:t>WeeklyReceivingStats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72.203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12.807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63110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3"/>
                        </a:rPr>
                        <a:t>AthleteReceivingStats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68.044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64.269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244570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4"/>
                        </a:rPr>
                        <a:t>FirstQuarterGreater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22.425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23.63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998220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5"/>
                        </a:rPr>
                        <a:t>Passing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91.027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85.181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332574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 err="1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6"/>
                        </a:rPr>
                        <a:t>PlayerGamePlays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59.271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0.697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25331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7"/>
                        </a:rPr>
                        <a:t>Scores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20.879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5.601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035995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8"/>
                        </a:rPr>
                        <a:t>TeamRecords.sql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54.099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52.299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260103"/>
                  </a:ext>
                </a:extLst>
              </a:tr>
              <a:tr h="158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 dirty="0" err="1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19"/>
                        </a:rPr>
                        <a:t>TeamPostSeasonGameCount</a:t>
                      </a:r>
                      <a:endParaRPr lang="en-US" sz="105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3.789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0.769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68317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sng" strike="noStrike">
                          <a:solidFill>
                            <a:srgbClr val="467886"/>
                          </a:solidFill>
                          <a:effectLst/>
                          <a:latin typeface="Aptos Narrow" panose="020B0004020202020204" pitchFamily="34" charset="0"/>
                          <a:hlinkClick r:id="rId20"/>
                        </a:rPr>
                        <a:t>AvgPtsGrassIndoor</a:t>
                      </a:r>
                      <a:endParaRPr lang="en-US" sz="105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129" marR="2009" marT="200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33.052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33.075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221911"/>
                  </a:ext>
                </a:extLst>
              </a:tr>
              <a:tr h="158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sng" strike="noStrike" dirty="0">
                          <a:solidFill>
                            <a:schemeClr val="accent1"/>
                          </a:solidFill>
                          <a:effectLst/>
                          <a:latin typeface="Aptos Narrow" panose="020B0004020202020204" pitchFamily="34" charset="0"/>
                        </a:rPr>
                        <a:t> Users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0.142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0.115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2408"/>
                  </a:ext>
                </a:extLst>
              </a:tr>
              <a:tr h="183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sng" strike="noStrike" dirty="0">
                          <a:solidFill>
                            <a:schemeClr val="accent1"/>
                          </a:solidFill>
                          <a:effectLst/>
                          <a:latin typeface="Aptos Narrow" panose="020B0004020202020204" pitchFamily="34" charset="0"/>
                        </a:rPr>
                        <a:t> Win probability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67.931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66.235</a:t>
                      </a:r>
                    </a:p>
                  </a:txBody>
                  <a:tcPr marL="2009" marR="2009" marT="20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5429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5FF8EA-8439-BA58-328A-A20F58BA9427}"/>
              </a:ext>
            </a:extLst>
          </p:cNvPr>
          <p:cNvSpPr txBox="1"/>
          <p:nvPr/>
        </p:nvSpPr>
        <p:spPr>
          <a:xfrm>
            <a:off x="120316" y="1218626"/>
            <a:ext cx="672209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0" i="0" kern="1200" dirty="0">
              <a:solidFill>
                <a:srgbClr val="000000"/>
              </a:solidFill>
              <a:effectLst/>
              <a:latin typeface="Aptos Narrow" panose="020B0004020202020204" pitchFamily="34" charset="0"/>
              <a:ea typeface="+mn-ea"/>
              <a:cs typeface="+mn-cs"/>
            </a:endParaRPr>
          </a:p>
          <a:p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idx_pp_play_id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player_plays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(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play_id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);</a:t>
            </a:r>
            <a:b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idx_pp_game_id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player_plays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(game_id);</a:t>
            </a:r>
            <a:b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idx_plays_play_id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play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s(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play_id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);</a:t>
            </a:r>
          </a:p>
          <a:p>
            <a:b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idx_athletes_first_name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athletes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(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first_name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);</a:t>
            </a:r>
            <a:b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idx_rosters_athlete_id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rosters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(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athlete_id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);</a:t>
            </a:r>
            <a:b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CREATE INDEX </a:t>
            </a:r>
            <a:r>
              <a:rPr lang="en-US" sz="1400" b="0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idx_linescores_game_id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 ON </a:t>
            </a:r>
            <a:r>
              <a:rPr lang="en-US" sz="1400" b="1" i="0" kern="120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linescores</a:t>
            </a:r>
            <a:r>
              <a:rPr lang="en-US" sz="1400" b="0" i="0" kern="12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+mn-ea"/>
                <a:cs typeface="+mn-cs"/>
              </a:rPr>
              <a:t>(game_id);</a:t>
            </a:r>
            <a:endParaRPr lang="en-US" sz="1400" dirty="0">
              <a:effectLst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21559-77C1-137F-2BB4-B1805D3B2BA9}"/>
              </a:ext>
            </a:extLst>
          </p:cNvPr>
          <p:cNvSpPr/>
          <p:nvPr/>
        </p:nvSpPr>
        <p:spPr>
          <a:xfrm>
            <a:off x="5299364" y="3311507"/>
            <a:ext cx="3153641" cy="22659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AA99A62-8F28-CD65-4660-807E4D83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7419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9385"/>
            <a:ext cx="8229600" cy="457200"/>
          </a:xfrm>
        </p:spPr>
        <p:txBody>
          <a:bodyPr/>
          <a:lstStyle/>
          <a:p>
            <a:pPr algn="ctr"/>
            <a:r>
              <a:rPr lang="en-US" dirty="0"/>
              <a:t>Bonus  Query-Probability of Winning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22032-BD2C-7BC9-D033-4E89EA68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38" y="744859"/>
            <a:ext cx="8425861" cy="3394075"/>
          </a:xfrm>
        </p:spPr>
        <p:txBody>
          <a:bodyPr/>
          <a:lstStyle/>
          <a:p>
            <a:pPr lvl="1"/>
            <a:r>
              <a:rPr lang="en-US" sz="1800" dirty="0"/>
              <a:t>In-App Command</a:t>
            </a:r>
          </a:p>
          <a:p>
            <a:pPr lvl="1"/>
            <a:r>
              <a:rPr lang="en-US" sz="1800" dirty="0"/>
              <a:t>Given score @ </a:t>
            </a:r>
            <a:r>
              <a:rPr lang="en-US" sz="1800" u="sng" dirty="0"/>
              <a:t>end of  3</a:t>
            </a:r>
            <a:r>
              <a:rPr lang="en-US" sz="1800" u="sng" baseline="30000" dirty="0"/>
              <a:t>rd</a:t>
            </a:r>
            <a:r>
              <a:rPr lang="en-US" sz="1800" u="sng" dirty="0"/>
              <a:t> quarter</a:t>
            </a:r>
            <a:endParaRPr lang="en-US" sz="1800" dirty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r>
              <a:rPr lang="en-US" sz="1200" dirty="0" err="1"/>
              <a:t>Win_probability</a:t>
            </a:r>
            <a:r>
              <a:rPr lang="en-US" sz="1200" dirty="0"/>
              <a:t> -t Texans -s </a:t>
            </a:r>
            <a:r>
              <a:rPr lang="en-US" sz="1200" dirty="0">
                <a:highlight>
                  <a:srgbClr val="C0C0C0"/>
                </a:highlight>
              </a:rPr>
              <a:t>12</a:t>
            </a:r>
            <a:r>
              <a:rPr lang="en-US" sz="1200" dirty="0"/>
              <a:t> -op </a:t>
            </a:r>
            <a:r>
              <a:rPr lang="en-US" sz="1200" dirty="0">
                <a:highlight>
                  <a:srgbClr val="C0C0C0"/>
                </a:highlight>
              </a:rPr>
              <a:t>15</a:t>
            </a:r>
          </a:p>
          <a:p>
            <a:pPr lvl="3"/>
            <a:r>
              <a:rPr lang="en-US" sz="1000" dirty="0"/>
              <a:t>Given a score of 12 to 15,</a:t>
            </a:r>
          </a:p>
          <a:p>
            <a:pPr lvl="3"/>
            <a:r>
              <a:rPr lang="en-US" sz="1000" dirty="0"/>
              <a:t>The probability of the Texans winning is </a:t>
            </a:r>
            <a:r>
              <a:rPr lang="en-US" sz="1000" dirty="0">
                <a:highlight>
                  <a:srgbClr val="C0C0C0"/>
                </a:highlight>
              </a:rPr>
              <a:t>35.1</a:t>
            </a:r>
            <a:r>
              <a:rPr lang="en-US" sz="1000" dirty="0"/>
              <a:t>%</a:t>
            </a:r>
          </a:p>
          <a:p>
            <a:pPr marL="457200" lvl="1" indent="0">
              <a:buNone/>
            </a:pPr>
            <a:r>
              <a:rPr lang="en-US" sz="1200" dirty="0" err="1"/>
              <a:t>Win_probability</a:t>
            </a:r>
            <a:r>
              <a:rPr lang="en-US" sz="1200" dirty="0"/>
              <a:t> -t Texans -s </a:t>
            </a:r>
            <a:r>
              <a:rPr lang="en-US" sz="1200" dirty="0">
                <a:highlight>
                  <a:srgbClr val="C0C0C0"/>
                </a:highlight>
              </a:rPr>
              <a:t>15</a:t>
            </a:r>
            <a:r>
              <a:rPr lang="en-US" sz="1200" dirty="0"/>
              <a:t> -op </a:t>
            </a:r>
            <a:r>
              <a:rPr lang="en-US" sz="1200" dirty="0">
                <a:highlight>
                  <a:srgbClr val="C0C0C0"/>
                </a:highlight>
              </a:rPr>
              <a:t>12</a:t>
            </a:r>
          </a:p>
          <a:p>
            <a:pPr lvl="3"/>
            <a:r>
              <a:rPr lang="en-US" sz="1000" dirty="0"/>
              <a:t>Given a score of 15 to 12,</a:t>
            </a:r>
          </a:p>
          <a:p>
            <a:pPr lvl="3"/>
            <a:r>
              <a:rPr lang="en-US" sz="1000" dirty="0"/>
              <a:t>The probability of the Texans winning is </a:t>
            </a:r>
            <a:r>
              <a:rPr lang="en-US" sz="1000" dirty="0">
                <a:highlight>
                  <a:srgbClr val="C0C0C0"/>
                </a:highlight>
              </a:rPr>
              <a:t>64.0</a:t>
            </a:r>
            <a:r>
              <a:rPr lang="en-US" sz="1000" dirty="0"/>
              <a:t>%</a:t>
            </a:r>
          </a:p>
          <a:p>
            <a:pPr marL="457200" lvl="1" indent="0">
              <a:buNone/>
            </a:pPr>
            <a:r>
              <a:rPr lang="en-US" sz="1200" dirty="0" err="1"/>
              <a:t>Win_probability</a:t>
            </a:r>
            <a:r>
              <a:rPr lang="en-US" sz="1200" dirty="0"/>
              <a:t> -t </a:t>
            </a:r>
            <a:r>
              <a:rPr lang="en-US" sz="1200" dirty="0">
                <a:highlight>
                  <a:srgbClr val="FFFF00"/>
                </a:highlight>
              </a:rPr>
              <a:t>Texans</a:t>
            </a:r>
            <a:r>
              <a:rPr lang="en-US" sz="1200" dirty="0"/>
              <a:t> -s 12 -op 12</a:t>
            </a:r>
          </a:p>
          <a:p>
            <a:pPr lvl="3"/>
            <a:r>
              <a:rPr lang="en-US" sz="1000" dirty="0"/>
              <a:t>Given a score of 12 to 12,</a:t>
            </a:r>
          </a:p>
          <a:p>
            <a:pPr lvl="3"/>
            <a:r>
              <a:rPr lang="en-US" sz="1000" dirty="0"/>
              <a:t>The probability of the Texans winning is </a:t>
            </a:r>
            <a:r>
              <a:rPr lang="en-US" sz="1000" dirty="0">
                <a:highlight>
                  <a:srgbClr val="FFFF00"/>
                </a:highlight>
              </a:rPr>
              <a:t>51.7</a:t>
            </a:r>
            <a:r>
              <a:rPr lang="en-US" sz="1000" dirty="0"/>
              <a:t>%</a:t>
            </a:r>
          </a:p>
          <a:p>
            <a:pPr marL="457200" lvl="1" indent="0">
              <a:buNone/>
            </a:pPr>
            <a:r>
              <a:rPr lang="en-US" sz="1200" dirty="0" err="1"/>
              <a:t>Win_probability</a:t>
            </a:r>
            <a:r>
              <a:rPr lang="en-US" sz="1200" dirty="0"/>
              <a:t> -t </a:t>
            </a:r>
            <a:r>
              <a:rPr lang="en-US" sz="1200" dirty="0">
                <a:highlight>
                  <a:srgbClr val="FFFF00"/>
                </a:highlight>
              </a:rPr>
              <a:t>Chiefs</a:t>
            </a:r>
            <a:r>
              <a:rPr lang="en-US" sz="1200" dirty="0"/>
              <a:t> -s 12 -op 12</a:t>
            </a:r>
          </a:p>
          <a:p>
            <a:pPr lvl="3"/>
            <a:r>
              <a:rPr lang="en-US" sz="1000" dirty="0"/>
              <a:t>Given a score of 12 to 12,</a:t>
            </a:r>
          </a:p>
          <a:p>
            <a:pPr lvl="3"/>
            <a:r>
              <a:rPr lang="en-US" sz="1000" dirty="0"/>
              <a:t>The probability of the Chiefs winning is </a:t>
            </a:r>
            <a:r>
              <a:rPr lang="en-US" sz="1000" dirty="0">
                <a:highlight>
                  <a:srgbClr val="FFFF00"/>
                </a:highlight>
              </a:rPr>
              <a:t>69.0</a:t>
            </a:r>
            <a:r>
              <a:rPr lang="en-US" sz="400" dirty="0"/>
              <a:t>%</a:t>
            </a:r>
          </a:p>
          <a:p>
            <a:pPr lvl="2"/>
            <a:endParaRPr lang="en-US" sz="800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56BE9-07AB-489C-E81F-502AD8AC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71" y="852055"/>
            <a:ext cx="2965732" cy="27016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FAA22-0652-7EAE-878D-A1929ED0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8760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631" y="69385"/>
            <a:ext cx="8229600" cy="457200"/>
          </a:xfrm>
        </p:spPr>
        <p:txBody>
          <a:bodyPr/>
          <a:lstStyle/>
          <a:p>
            <a:r>
              <a:rPr lang="en-US" dirty="0"/>
              <a:t>NFL Application Walkthrough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722032-BD2C-7BC9-D033-4E89EA68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498" y="1680040"/>
            <a:ext cx="8425861" cy="3394075"/>
          </a:xfrm>
        </p:spPr>
        <p:txBody>
          <a:bodyPr/>
          <a:lstStyle/>
          <a:p>
            <a:r>
              <a:rPr lang="en-US" dirty="0"/>
              <a:t>Demonstrate the NFL application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4E1B40-65A6-6633-644A-C74DD81A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/>
              <a:t>15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676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462264" y="1174923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</a:rPr>
              <a:t>Int</a:t>
            </a:r>
            <a:r>
              <a:rPr lang="en-US" sz="2400" dirty="0" err="1">
                <a:solidFill>
                  <a:prstClr val="black"/>
                </a:solidFill>
                <a:latin typeface="Calibri"/>
                <a:ea typeface="SimSun" panose="02010600030101010101" pitchFamily="2" charset="-122"/>
              </a:rPr>
              <a:t>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anose="02010600030101010101" pitchFamily="2" charset="-122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Demonstration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92" y="45720"/>
            <a:ext cx="8229600" cy="457200"/>
          </a:xfrm>
        </p:spPr>
        <p:txBody>
          <a:bodyPr/>
          <a:lstStyle/>
          <a:p>
            <a:r>
              <a:rPr lang="en-US" sz="3200" dirty="0"/>
              <a:t>National Football League (NFL)</a:t>
            </a:r>
            <a:endParaRPr lang="en-US" sz="2800" dirty="0"/>
          </a:p>
        </p:txBody>
      </p:sp>
      <p:pic>
        <p:nvPicPr>
          <p:cNvPr id="11" name="Content Placeholder 10" descr="A group of football players running with the ball&#10;&#10;Description automatically generated">
            <a:extLst>
              <a:ext uri="{FF2B5EF4-FFF2-40B4-BE49-F238E27FC236}">
                <a16:creationId xmlns:a16="http://schemas.microsoft.com/office/drawing/2014/main" id="{ADEC8ADF-E235-F239-6B70-6F62C52A8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1553" y="1968614"/>
            <a:ext cx="3810000" cy="243840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3ABBDC-20CB-39E0-23C2-5847B689BC56}"/>
              </a:ext>
            </a:extLst>
          </p:cNvPr>
          <p:cNvSpPr txBox="1">
            <a:spLocks/>
          </p:cNvSpPr>
          <p:nvPr/>
        </p:nvSpPr>
        <p:spPr bwMode="auto">
          <a:xfrm>
            <a:off x="581335" y="753483"/>
            <a:ext cx="381000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NFL is a professional American football league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32 teams compete in the NFL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Super Bowl is annual league championship game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C8A5-0886-BA1B-2EA4-8A784A4EE80C}"/>
              </a:ext>
            </a:extLst>
          </p:cNvPr>
          <p:cNvSpPr txBox="1"/>
          <p:nvPr/>
        </p:nvSpPr>
        <p:spPr>
          <a:xfrm>
            <a:off x="6657666" y="4134079"/>
            <a:ext cx="224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Flickr: Molto Torres</a:t>
            </a:r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A510DFA-FDC8-500C-02E5-34D0695C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7984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D1BB-DCEE-F5DA-DB0B-13228170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36" y="28250"/>
            <a:ext cx="6247657" cy="457200"/>
          </a:xfrm>
        </p:spPr>
        <p:txBody>
          <a:bodyPr/>
          <a:lstStyle/>
          <a:p>
            <a:r>
              <a:rPr lang="en-US" dirty="0"/>
              <a:t>American Football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58F6-E2E0-CAA7-B376-A508B298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1" y="510398"/>
            <a:ext cx="4017413" cy="3394075"/>
          </a:xfrm>
        </p:spPr>
        <p:txBody>
          <a:bodyPr/>
          <a:lstStyle/>
          <a:p>
            <a:r>
              <a:rPr lang="en-US" sz="2800" dirty="0"/>
              <a:t>Games last for 4 quarters of 15 minutes each.</a:t>
            </a:r>
          </a:p>
          <a:p>
            <a:r>
              <a:rPr lang="en-US" sz="2800" dirty="0"/>
              <a:t>Each team has 4 downs(attempts) to gain 10 or more yards.</a:t>
            </a:r>
          </a:p>
          <a:p>
            <a:r>
              <a:rPr lang="en-US" sz="2800" dirty="0"/>
              <a:t>Yards are gained by running with ball or passing it to receiver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73193-313C-EDCA-41A8-3C319213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9" name="Picture 8" descr="A football players on a field">
            <a:extLst>
              <a:ext uri="{FF2B5EF4-FFF2-40B4-BE49-F238E27FC236}">
                <a16:creationId xmlns:a16="http://schemas.microsoft.com/office/drawing/2014/main" id="{A6B6EA61-E9C2-D0E0-DDAD-7EBA07C8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49" y="1428902"/>
            <a:ext cx="4453054" cy="2475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4EA64-ACEE-B976-F84D-F9FFA7188D63}"/>
              </a:ext>
            </a:extLst>
          </p:cNvPr>
          <p:cNvSpPr txBox="1"/>
          <p:nvPr/>
        </p:nvSpPr>
        <p:spPr>
          <a:xfrm>
            <a:off x="5602783" y="4048499"/>
            <a:ext cx="4644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 marker showing 2</a:t>
            </a:r>
            <a:r>
              <a:rPr lang="en-US" sz="1400" baseline="30000" dirty="0"/>
              <a:t>nd</a:t>
            </a:r>
            <a:r>
              <a:rPr lang="en-US" sz="1400" dirty="0"/>
              <a:t> down.</a:t>
            </a:r>
          </a:p>
          <a:p>
            <a:r>
              <a:rPr lang="en-US" sz="1400" dirty="0"/>
              <a:t>Source: US Navy</a:t>
            </a:r>
          </a:p>
        </p:txBody>
      </p:sp>
    </p:spTree>
    <p:extLst>
      <p:ext uri="{BB962C8B-B14F-4D97-AF65-F5344CB8AC3E}">
        <p14:creationId xmlns:p14="http://schemas.microsoft.com/office/powerpoint/2010/main" val="263561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1D78-08A8-B2D2-B859-7EF4FDE31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1" y="731520"/>
            <a:ext cx="4693920" cy="3662060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play</a:t>
            </a:r>
            <a:r>
              <a:rPr lang="en-US" sz="2800" dirty="0"/>
              <a:t> is a plan or strategy used to move the ball down the field.</a:t>
            </a:r>
          </a:p>
          <a:p>
            <a:pPr lvl="1"/>
            <a:r>
              <a:rPr lang="en-US" sz="2400" dirty="0"/>
              <a:t>Pass: Ball thrown by a player</a:t>
            </a:r>
          </a:p>
          <a:p>
            <a:pPr lvl="1"/>
            <a:r>
              <a:rPr lang="en-US" sz="2400" dirty="0"/>
              <a:t>Rush: Running with the ball</a:t>
            </a:r>
          </a:p>
          <a:p>
            <a:pPr lvl="1"/>
            <a:r>
              <a:rPr lang="en-US" sz="2400" dirty="0"/>
              <a:t>Touchdown: Advancing ball to opponent end zone. Worth 6 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00CA5-AE6C-1562-0EBD-2B8093A1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AC097-8B9B-0314-DF71-45340F95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782" y="46038"/>
            <a:ext cx="8229600" cy="457200"/>
          </a:xfrm>
        </p:spPr>
        <p:txBody>
          <a:bodyPr/>
          <a:lstStyle/>
          <a:p>
            <a:r>
              <a:rPr lang="en-US" dirty="0"/>
              <a:t>American Football Rules</a:t>
            </a:r>
          </a:p>
        </p:txBody>
      </p:sp>
      <p:pic>
        <p:nvPicPr>
          <p:cNvPr id="8" name="Picture 7" descr="A football game with a crowd watching&#10;&#10;Description automatically generated">
            <a:extLst>
              <a:ext uri="{FF2B5EF4-FFF2-40B4-BE49-F238E27FC236}">
                <a16:creationId xmlns:a16="http://schemas.microsoft.com/office/drawing/2014/main" id="{CA276AF7-D0EE-9248-F31F-71D49DD9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25" y="876921"/>
            <a:ext cx="3358375" cy="2938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2FA8C-9DC9-29CA-30D1-C74C2A9345C3}"/>
              </a:ext>
            </a:extLst>
          </p:cNvPr>
          <p:cNvSpPr txBox="1"/>
          <p:nvPr/>
        </p:nvSpPr>
        <p:spPr>
          <a:xfrm>
            <a:off x="5906855" y="3897247"/>
            <a:ext cx="2779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End Zone - Wikipedia</a:t>
            </a:r>
          </a:p>
        </p:txBody>
      </p:sp>
    </p:spTree>
    <p:extLst>
      <p:ext uri="{BB962C8B-B14F-4D97-AF65-F5344CB8AC3E}">
        <p14:creationId xmlns:p14="http://schemas.microsoft.com/office/powerpoint/2010/main" val="297913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398" y="71942"/>
            <a:ext cx="8229600" cy="457200"/>
          </a:xfrm>
        </p:spPr>
        <p:txBody>
          <a:bodyPr/>
          <a:lstStyle/>
          <a:p>
            <a:r>
              <a:rPr lang="en-US" sz="3200" dirty="0"/>
              <a:t>NFL</a:t>
            </a:r>
            <a:r>
              <a:rPr lang="en-US" dirty="0"/>
              <a:t> Sports App</a:t>
            </a:r>
            <a:endParaRPr lang="en-US" sz="2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3ABBDC-20CB-39E0-23C2-5847B689BC56}"/>
              </a:ext>
            </a:extLst>
          </p:cNvPr>
          <p:cNvSpPr txBox="1">
            <a:spLocks/>
          </p:cNvSpPr>
          <p:nvPr/>
        </p:nvSpPr>
        <p:spPr bwMode="auto">
          <a:xfrm>
            <a:off x="540137" y="654922"/>
            <a:ext cx="428462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Objective: Obtain stats from the NFL games.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Targeted users: Football fans, statisticians.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Possible Applications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Fantasy Football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Sports Betting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Casual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C8A5-0886-BA1B-2EA4-8A784A4EE80C}"/>
              </a:ext>
            </a:extLst>
          </p:cNvPr>
          <p:cNvSpPr txBox="1"/>
          <p:nvPr/>
        </p:nvSpPr>
        <p:spPr>
          <a:xfrm>
            <a:off x="6155474" y="3940808"/>
            <a:ext cx="263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https://support.apple.com/en-tm/guide/apple-sports-app/apdec6a74b4c/web</a:t>
            </a:r>
            <a:endParaRPr lang="en-US" dirty="0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ACFA2EF9-DD13-9CE3-CE82-7D9A47A7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66" y="976508"/>
            <a:ext cx="2874459" cy="267143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BBE3ED-694B-9021-825E-43A0BBF6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237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1664-B50B-C85D-D5CF-03DFC04A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55" y="15983"/>
            <a:ext cx="8229600" cy="457200"/>
          </a:xfrm>
        </p:spPr>
        <p:txBody>
          <a:bodyPr/>
          <a:lstStyle/>
          <a:p>
            <a:r>
              <a:rPr lang="en-US" dirty="0"/>
              <a:t>NFL database system implementation</a:t>
            </a:r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A79F805D-30E3-F0C5-71A9-45EE232BD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327" y="1020878"/>
            <a:ext cx="5365595" cy="33940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9623B-67A3-0C03-F480-E090C66D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3EC503-E437-AB9A-5C56-3771AE8CC49C}"/>
              </a:ext>
            </a:extLst>
          </p:cNvPr>
          <p:cNvSpPr txBox="1">
            <a:spLocks/>
          </p:cNvSpPr>
          <p:nvPr/>
        </p:nvSpPr>
        <p:spPr bwMode="auto">
          <a:xfrm>
            <a:off x="287377" y="1970766"/>
            <a:ext cx="428462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Python application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Extract past 10 years of NFL data from ESPN API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47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28EE-D621-2727-1712-AF3BBE0B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392" y="94808"/>
            <a:ext cx="8229600" cy="457200"/>
          </a:xfrm>
        </p:spPr>
        <p:txBody>
          <a:bodyPr/>
          <a:lstStyle/>
          <a:p>
            <a:r>
              <a:rPr lang="en-US" dirty="0"/>
              <a:t>NFL Application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1591-3C3C-BDA9-131E-C63C25AD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69" y="874712"/>
            <a:ext cx="8425861" cy="3394075"/>
          </a:xfrm>
        </p:spPr>
        <p:txBody>
          <a:bodyPr/>
          <a:lstStyle/>
          <a:p>
            <a:r>
              <a:rPr lang="en-US" dirty="0"/>
              <a:t>NFL application publicly available at GitHub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https://github.com/JamesChapmanNV/NFL_database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Read the documentation for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9D30E-5827-6BDA-966D-9E353D9D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279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C2A6-D2E4-D27C-448F-085F9072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526" y="64805"/>
            <a:ext cx="4528637" cy="457200"/>
          </a:xfrm>
        </p:spPr>
        <p:txBody>
          <a:bodyPr/>
          <a:lstStyle/>
          <a:p>
            <a:pPr algn="ctr"/>
            <a:r>
              <a:rPr lang="en-US" dirty="0"/>
              <a:t>Data 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E8FD5B-6775-188C-3873-5B37D848F11D}"/>
              </a:ext>
            </a:extLst>
          </p:cNvPr>
          <p:cNvGrpSpPr/>
          <p:nvPr/>
        </p:nvGrpSpPr>
        <p:grpSpPr>
          <a:xfrm>
            <a:off x="705910" y="3564151"/>
            <a:ext cx="1283596" cy="852824"/>
            <a:chOff x="43189" y="539558"/>
            <a:chExt cx="1283596" cy="852824"/>
          </a:xfrm>
        </p:grpSpPr>
        <p:pic>
          <p:nvPicPr>
            <p:cNvPr id="2050" name="Picture 2" descr="Cloud Outline Clip Art">
              <a:extLst>
                <a:ext uri="{FF2B5EF4-FFF2-40B4-BE49-F238E27FC236}">
                  <a16:creationId xmlns:a16="http://schemas.microsoft.com/office/drawing/2014/main" id="{AEFD4645-9653-F7B7-5AD4-79B5BF6BC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9" y="539558"/>
              <a:ext cx="1283596" cy="85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ESPN - SportsPro">
              <a:extLst>
                <a:ext uri="{FF2B5EF4-FFF2-40B4-BE49-F238E27FC236}">
                  <a16:creationId xmlns:a16="http://schemas.microsoft.com/office/drawing/2014/main" id="{70E9A65B-9333-C087-76CF-373DD20D9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84" y="736176"/>
              <a:ext cx="873352" cy="524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Jupyter Notebooks: A Beginner's Guide! | by Pavan Belagatti | ITNEXT">
            <a:extLst>
              <a:ext uri="{FF2B5EF4-FFF2-40B4-BE49-F238E27FC236}">
                <a16:creationId xmlns:a16="http://schemas.microsoft.com/office/drawing/2014/main" id="{D60F6B69-C774-AE94-1DF1-7622AE689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t="-1433" r="50000" b="1433"/>
          <a:stretch/>
        </p:blipFill>
        <p:spPr bwMode="auto">
          <a:xfrm>
            <a:off x="621480" y="1355798"/>
            <a:ext cx="881733" cy="10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sv - Free files and folders icons">
            <a:extLst>
              <a:ext uri="{FF2B5EF4-FFF2-40B4-BE49-F238E27FC236}">
                <a16:creationId xmlns:a16="http://schemas.microsoft.com/office/drawing/2014/main" id="{50EDBE13-21DB-AAF5-E97C-91E60740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67" y="1101296"/>
            <a:ext cx="1365757" cy="136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 to PostgreSQL. Create and Query Postgres Database | by Lauren  Cunningham | CodeX | Medium">
            <a:extLst>
              <a:ext uri="{FF2B5EF4-FFF2-40B4-BE49-F238E27FC236}">
                <a16:creationId xmlns:a16="http://schemas.microsoft.com/office/drawing/2014/main" id="{AC0CBC75-C34D-3C12-4406-FCABD91EB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16" y="3323518"/>
            <a:ext cx="2906411" cy="133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B2AB34-96B7-2B14-B969-23E6BDE8EA50}"/>
              </a:ext>
            </a:extLst>
          </p:cNvPr>
          <p:cNvGrpSpPr/>
          <p:nvPr/>
        </p:nvGrpSpPr>
        <p:grpSpPr>
          <a:xfrm>
            <a:off x="1406826" y="1039202"/>
            <a:ext cx="4298270" cy="1606829"/>
            <a:chOff x="3567648" y="663585"/>
            <a:chExt cx="4992832" cy="1982090"/>
          </a:xfrm>
        </p:grpSpPr>
        <p:pic>
          <p:nvPicPr>
            <p:cNvPr id="1028" name="Picture 4" descr="Requests logo">
              <a:extLst>
                <a:ext uri="{FF2B5EF4-FFF2-40B4-BE49-F238E27FC236}">
                  <a16:creationId xmlns:a16="http://schemas.microsoft.com/office/drawing/2014/main" id="{1B626CB8-BB96-F98C-31DE-0E8E4ECF8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696" y="1134555"/>
              <a:ext cx="602725" cy="77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andas (software) - Wikipedia">
              <a:extLst>
                <a:ext uri="{FF2B5EF4-FFF2-40B4-BE49-F238E27FC236}">
                  <a16:creationId xmlns:a16="http://schemas.microsoft.com/office/drawing/2014/main" id="{000026D5-6FE3-3242-A079-2EF319BD1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424" y="1379889"/>
              <a:ext cx="1115168" cy="45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at is JSON? The most important questions explained simply ✓">
              <a:extLst>
                <a:ext uri="{FF2B5EF4-FFF2-40B4-BE49-F238E27FC236}">
                  <a16:creationId xmlns:a16="http://schemas.microsoft.com/office/drawing/2014/main" id="{A08C32D6-A905-1930-F3BE-E4D58C5AA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5383" y="1333439"/>
              <a:ext cx="1195691" cy="49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62E313-CC9A-B7B8-FE24-AF5F2645810A}"/>
                </a:ext>
              </a:extLst>
            </p:cNvPr>
            <p:cNvSpPr/>
            <p:nvPr/>
          </p:nvSpPr>
          <p:spPr>
            <a:xfrm>
              <a:off x="3567648" y="663585"/>
              <a:ext cx="4992832" cy="1982090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8" descr="Jupyter Notebooks: A Beginner's Guide! | by Pavan Belagatti | ITNEXT">
              <a:extLst>
                <a:ext uri="{FF2B5EF4-FFF2-40B4-BE49-F238E27FC236}">
                  <a16:creationId xmlns:a16="http://schemas.microsoft.com/office/drawing/2014/main" id="{9B1E782A-7321-C5AB-1122-03F9F973F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35"/>
            <a:stretch/>
          </p:blipFill>
          <p:spPr bwMode="auto">
            <a:xfrm>
              <a:off x="4126696" y="1053188"/>
              <a:ext cx="634337" cy="67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BEE68030-2140-72C5-4622-FD85114947E5}"/>
              </a:ext>
            </a:extLst>
          </p:cNvPr>
          <p:cNvSpPr/>
          <p:nvPr/>
        </p:nvSpPr>
        <p:spPr>
          <a:xfrm rot="16200000">
            <a:off x="1014972" y="2900345"/>
            <a:ext cx="601546" cy="267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BF77BE1-71FF-78BD-56A6-1EC79A4FAF09}"/>
              </a:ext>
            </a:extLst>
          </p:cNvPr>
          <p:cNvSpPr/>
          <p:nvPr/>
        </p:nvSpPr>
        <p:spPr>
          <a:xfrm>
            <a:off x="2523207" y="1682536"/>
            <a:ext cx="350867" cy="2032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D5AA5E-9692-141E-B1CC-02D16F5108C7}"/>
              </a:ext>
            </a:extLst>
          </p:cNvPr>
          <p:cNvSpPr/>
          <p:nvPr/>
        </p:nvSpPr>
        <p:spPr>
          <a:xfrm>
            <a:off x="4011226" y="1682536"/>
            <a:ext cx="350867" cy="2032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B416E1-6D99-B237-50E7-A09BA666A4B0}"/>
              </a:ext>
            </a:extLst>
          </p:cNvPr>
          <p:cNvSpPr/>
          <p:nvPr/>
        </p:nvSpPr>
        <p:spPr>
          <a:xfrm>
            <a:off x="5885601" y="1669381"/>
            <a:ext cx="601546" cy="267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FDE18A-C6A3-D9CF-A3ED-A43F2774B34A}"/>
              </a:ext>
            </a:extLst>
          </p:cNvPr>
          <p:cNvSpPr/>
          <p:nvPr/>
        </p:nvSpPr>
        <p:spPr>
          <a:xfrm rot="5400000">
            <a:off x="6982576" y="2870378"/>
            <a:ext cx="715936" cy="2672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3C1ED9B-8408-9604-00EE-9A3E291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/>
          <a:p>
            <a:r>
              <a:rPr lang="en-US" alt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9245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sharepoint/v3/field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851</Words>
  <Application>Microsoft Office PowerPoint</Application>
  <PresentationFormat>On-screen Show (16:9)</PresentationFormat>
  <Paragraphs>166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 Narrow</vt:lpstr>
      <vt:lpstr>Arial</vt:lpstr>
      <vt:lpstr>Calibri</vt:lpstr>
      <vt:lpstr>LMRoman10-Regular</vt:lpstr>
      <vt:lpstr>Lucida Sans</vt:lpstr>
      <vt:lpstr>Office Theme</vt:lpstr>
      <vt:lpstr>2_Office Theme</vt:lpstr>
      <vt:lpstr>1_Office Theme</vt:lpstr>
      <vt:lpstr>NFL Database Application</vt:lpstr>
      <vt:lpstr>Overview</vt:lpstr>
      <vt:lpstr>National Football League (NFL)</vt:lpstr>
      <vt:lpstr>American Football Rules</vt:lpstr>
      <vt:lpstr>American Football Rules</vt:lpstr>
      <vt:lpstr>NFL Sports App</vt:lpstr>
      <vt:lpstr>NFL database system implementation</vt:lpstr>
      <vt:lpstr>NFL Application Installation</vt:lpstr>
      <vt:lpstr>Data Processing</vt:lpstr>
      <vt:lpstr>Schema - 11 tables</vt:lpstr>
      <vt:lpstr>Entity-Relation-Diagram</vt:lpstr>
      <vt:lpstr>PowerPoint Presentation</vt:lpstr>
      <vt:lpstr>Indexes</vt:lpstr>
      <vt:lpstr>Bonus  Query-Probability of Winning</vt:lpstr>
      <vt:lpstr>NFL Application Walkthrough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James Chapman</cp:lastModifiedBy>
  <cp:revision>66</cp:revision>
  <cp:lastPrinted>2016-05-09T13:04:25Z</cp:lastPrinted>
  <dcterms:created xsi:type="dcterms:W3CDTF">2010-04-12T23:12:02Z</dcterms:created>
  <dcterms:modified xsi:type="dcterms:W3CDTF">2024-05-09T18:16:14Z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